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89" r:id="rId3"/>
    <p:sldId id="258" r:id="rId4"/>
    <p:sldId id="281" r:id="rId5"/>
    <p:sldId id="276" r:id="rId6"/>
    <p:sldId id="271" r:id="rId7"/>
    <p:sldId id="277" r:id="rId8"/>
    <p:sldId id="273" r:id="rId9"/>
    <p:sldId id="278" r:id="rId10"/>
    <p:sldId id="274" r:id="rId11"/>
    <p:sldId id="272" r:id="rId12"/>
    <p:sldId id="270" r:id="rId13"/>
    <p:sldId id="279" r:id="rId14"/>
    <p:sldId id="269" r:id="rId15"/>
    <p:sldId id="275" r:id="rId16"/>
    <p:sldId id="262" r:id="rId17"/>
    <p:sldId id="282" r:id="rId18"/>
    <p:sldId id="268" r:id="rId19"/>
    <p:sldId id="286" r:id="rId20"/>
    <p:sldId id="263" r:id="rId21"/>
    <p:sldId id="283" r:id="rId22"/>
    <p:sldId id="267" r:id="rId23"/>
    <p:sldId id="287" r:id="rId24"/>
    <p:sldId id="266" r:id="rId25"/>
    <p:sldId id="285" r:id="rId26"/>
    <p:sldId id="265" r:id="rId27"/>
    <p:sldId id="288" r:id="rId28"/>
    <p:sldId id="264" r:id="rId29"/>
    <p:sldId id="280" r:id="rId30"/>
  </p:sldIdLst>
  <p:sldSz cx="9144000" cy="6858000" type="screen4x3"/>
  <p:notesSz cx="6815138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6600"/>
    <a:srgbClr val="FF33CC"/>
    <a:srgbClr val="000000"/>
    <a:srgbClr val="660033"/>
    <a:srgbClr val="D1E68E"/>
    <a:srgbClr val="9933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24355D1-9949-42F1-BEFB-E0CBC4437CE6}" type="datetimeFigureOut">
              <a:rPr lang="ru-RU"/>
              <a:pPr>
                <a:defRPr/>
              </a:pPr>
              <a:t>27.01.2011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17416"/>
            <a:ext cx="545211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33106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1E7E624-EE52-4967-8C6B-365CAEBF0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717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BD0172-8E1E-4763-8F53-3B129D872A38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87EB-6340-4108-9916-D11C23494772}" type="datetime1">
              <a:rPr lang="ru-RU"/>
              <a:pPr>
                <a:defRPr/>
              </a:pPr>
              <a:t>27.01.2011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4EF1D-461E-4167-9569-22BB4FDA7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112C7-8502-4DEB-A3EA-5202B082A13C}" type="datetime1">
              <a:rPr lang="ru-RU"/>
              <a:pPr>
                <a:defRPr/>
              </a:pPr>
              <a:t>27.01.2011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18987-6BFC-4FA5-A352-2F0EC33E3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C4CD-263D-4326-A554-F4C14F4E9D70}" type="datetime1">
              <a:rPr lang="ru-RU"/>
              <a:pPr>
                <a:defRPr/>
              </a:pPr>
              <a:t>27.01.2011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CEEF3-A29D-4D03-9259-5EA00F470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A125-474A-4846-BD46-4842CA11B120}" type="datetime1">
              <a:rPr lang="ru-RU"/>
              <a:pPr>
                <a:defRPr/>
              </a:pPr>
              <a:t>27.01.2011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6827C-D7B4-4BAF-A750-4FF43337D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0DE9-B455-4394-87FD-C71000B3587A}" type="datetime1">
              <a:rPr lang="ru-RU"/>
              <a:pPr>
                <a:defRPr/>
              </a:pPr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6644D-76A5-4DCA-BD7F-83E955604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15A4-B5D2-4A8C-84F8-0292B8140A99}" type="datetime1">
              <a:rPr lang="ru-RU"/>
              <a:pPr>
                <a:defRPr/>
              </a:pPr>
              <a:t>27.01.2011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C9976-8BEF-4B5C-A143-89C088270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97942-6236-44C0-82AD-E410939C02BD}" type="datetime1">
              <a:rPr lang="ru-RU"/>
              <a:pPr>
                <a:defRPr/>
              </a:pPr>
              <a:t>27.01.2011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5CA88-E053-43DB-B2F9-966EDAB48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BD5E-82BC-425D-BA6A-44BB1D201F0F}" type="datetime1">
              <a:rPr lang="ru-RU"/>
              <a:pPr>
                <a:defRPr/>
              </a:pPr>
              <a:t>27.01.2011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C10E-7B17-4BE1-B2F4-3499B63E6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21770-91B9-4C7D-9D40-6749E6ACCE3A}" type="datetime1">
              <a:rPr lang="ru-RU"/>
              <a:pPr>
                <a:defRPr/>
              </a:pPr>
              <a:t>27.01.2011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A804-1C38-4ABB-A82D-9F4D19767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8AFB-508F-4435-9A7C-6590A08AE3F4}" type="datetime1">
              <a:rPr lang="ru-RU"/>
              <a:pPr>
                <a:defRPr/>
              </a:pPr>
              <a:t>27.01.2011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34F43-818F-4281-A186-4A68E8F7A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4B457-E334-450F-A89E-2A8E9946901A}" type="datetime1">
              <a:rPr lang="ru-RU"/>
              <a:pPr>
                <a:defRPr/>
              </a:pPr>
              <a:t>27.01.2011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947A1-FA5F-4100-B694-6BC718718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2D95DA-A7F4-4998-BCFD-D4488CF9EB95}" type="datetime1">
              <a:rPr lang="ru-RU"/>
              <a:pPr>
                <a:defRPr/>
              </a:pPr>
              <a:t>27.01.2011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5FD286-FFE6-42A5-A01D-ADEE5A86D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>
    <p:cover dir="r"/>
    <p:sndAc>
      <p:stSnd>
        <p:snd r:embed="rId13" name="click.wav"/>
      </p:stSnd>
    </p:sndAc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-meridian.com/family/myfamily/i/punishment1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img1.liveinternet.ru/images/attach/c/1/61/541/61541691_1279134131_168045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forizm.info/author/aligeri-dante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aforizm.info/author/aleksandr-gertse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ncuxo-ycnex.ru/wp-content/uploads/2010/08/snova_kritika.jpg" TargetMode="External"/><Relationship Id="rId4" Type="http://schemas.openxmlformats.org/officeDocument/2006/relationships/hyperlink" Target="http://www.aforizm.info/author/bernard-shou/?page=abela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s4.hubimg.com/u/2444335_f520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aphorism-list.com/a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://aphorism-list.com/autors.ph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aphorism-list.com/a.php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aphorism-list.com/autors.php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itya.jino.ru/data/media/27/problem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aforism.su/avtor/553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aforismo.ru/authors/418/?page=shopengauer&amp;tkautors=shopengauer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phorism.ru/author/a8041.shtml?page=karnegi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aphorism.ru/author/a7556.s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art2.artefakt.ru/user/00/19/60/terrpubl/0027737/img0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ussiandvd.com/store/assets/product_images/imgs/front/1907.jpg" TargetMode="External"/><Relationship Id="rId5" Type="http://schemas.openxmlformats.org/officeDocument/2006/relationships/hyperlink" Target="http://club.itdrom.com/files/gallery/gal_graf/graph_trials/5985.jpg" TargetMode="Externa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aphorism-list.com/a.php?page=dali" TargetMode="External"/><Relationship Id="rId4" Type="http://schemas.openxmlformats.org/officeDocument/2006/relationships/hyperlink" Target="http://aphorism-list.com/autors.php?page=balzak&amp;tkautors=balza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reatwords.ru/author/296/?page=landau&amp;tkautors=landau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pervoraznik.com/images/foto/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58" y="2297105"/>
            <a:ext cx="8229600" cy="320040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300" dirty="0" smtClean="0"/>
              <a:t>Методы воспитания молодёжи</a:t>
            </a:r>
            <a:endParaRPr lang="ru-RU" sz="7300" dirty="0"/>
          </a:p>
        </p:txBody>
      </p:sp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4357688" y="214313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 u="sng">
                <a:latin typeface="Times New Roman" pitchFamily="18" charset="0"/>
              </a:rPr>
              <a:t>Метод – разгадка гения.</a:t>
            </a:r>
          </a:p>
          <a:p>
            <a:pPr algn="r"/>
            <a:r>
              <a:rPr lang="ru-RU" sz="2800" b="1" i="1" u="sng">
                <a:latin typeface="Times New Roman" pitchFamily="18" charset="0"/>
              </a:rPr>
              <a:t>И. П. Павлов</a:t>
            </a:r>
            <a:endParaRPr lang="ru-RU" sz="2800" b="1" u="sng"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1B999-C398-4656-A18F-A01BDBEBCF4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357166"/>
          <a:ext cx="8143932" cy="6072229"/>
        </p:xfrm>
        <a:graphic>
          <a:graphicData uri="http://schemas.openxmlformats.org/drawingml/2006/table">
            <a:tbl>
              <a:tblPr/>
              <a:tblGrid>
                <a:gridCol w="654335"/>
                <a:gridCol w="3417081"/>
                <a:gridCol w="2036258"/>
                <a:gridCol w="2036258"/>
              </a:tblGrid>
              <a:tr h="510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Метод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Характерные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черты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Этап реализации </a:t>
                      </a:r>
                      <a:endParaRPr lang="ru-RU" sz="140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метода</a:t>
                      </a:r>
                      <a:endParaRPr lang="ru-RU" sz="140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Условие эффективного использования</a:t>
                      </a:r>
                      <a:endParaRPr lang="ru-RU" sz="140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56159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800" b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Метод проблемных ситуаций</a:t>
                      </a:r>
                      <a:endParaRPr lang="ru-RU" sz="2800" u="sng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Моделирование человеческих отношений;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Показ типичных способов преодоления моральных противоречий;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Наличие конкретной противоречивой ситуации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Осмысление содержания ситуации;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Выделение ведущего противоречия и формирование задачи;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Анализ ситуации и мотивов поведения её героев, поиск оптимального решения;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Формирование моральных норм и правил поведения, принятие поведенческого решения;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Проверка правильности выводов, на новых ситуациях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Соответствие содержания ситуации конкретной задаче воспитания;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Доверительность отношений, такт учителя;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Правильное восприятие ситуации;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Предупреждение несерьёзного подхода учащихся к решению задачи через осознание сложности ситуации;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Своевременный переход от одного этапа к другому;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Мера в определении количества решаемых ситуаций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D09F1-A6C6-41CD-A462-84BBE0DE624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9" name="Picture 3" descr="Картинка 15 из 39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2928938"/>
            <a:ext cx="5076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57188" y="214313"/>
            <a:ext cx="1430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Инструктаж</a:t>
            </a:r>
          </a:p>
        </p:txBody>
      </p:sp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2928938" y="142875"/>
            <a:ext cx="607218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00"/>
                </a:solidFill>
                <a:latin typeface="Bookman Old Style" pitchFamily="18" charset="0"/>
              </a:rPr>
              <a:t>Повторить подробное содержание зачитанной мне инструкции я не берусь. Смысл состоял в том, что я должен делать все, что я буду должен сделать. Чтобы донести до меня сию немудреную истину, какой-то прозябающий при Дворе бюрократ извел несколько листов превосходной бумаги…</a:t>
            </a:r>
          </a:p>
          <a:p>
            <a:pPr algn="r"/>
            <a:r>
              <a:rPr lang="ru-RU" b="1" i="1">
                <a:solidFill>
                  <a:srgbClr val="000000"/>
                </a:solidFill>
                <a:latin typeface="Bookman Old Style" pitchFamily="18" charset="0"/>
                <a:hlinkClick r:id="rId6"/>
              </a:rPr>
              <a:t>Макс Фрай</a:t>
            </a:r>
            <a:r>
              <a:rPr lang="ru-RU" b="1" i="1">
                <a:solidFill>
                  <a:srgbClr val="000000"/>
                </a:solidFill>
                <a:latin typeface="Bookman Old Style" pitchFamily="18" charset="0"/>
              </a:rPr>
              <a:t>, «Лабиринты Ехо»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396F3-8503-4D80-8E48-979C83B455C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20" name="Group 20"/>
          <p:cNvGraphicFramePr>
            <a:graphicFrameLocks noGrp="1"/>
          </p:cNvGraphicFramePr>
          <p:nvPr/>
        </p:nvGraphicFramePr>
        <p:xfrm>
          <a:off x="642938" y="1643063"/>
          <a:ext cx="8072437" cy="5001895"/>
        </p:xfrm>
        <a:graphic>
          <a:graphicData uri="http://schemas.openxmlformats.org/drawingml/2006/table">
            <a:tbl>
              <a:tblPr/>
              <a:tblGrid>
                <a:gridCol w="2752725"/>
                <a:gridCol w="2503487"/>
                <a:gridCol w="2816225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7AC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черты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87AC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7AC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реализации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87AC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7AC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87AC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7AC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эффективного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87AC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7AC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87AC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1F4"/>
                    </a:solidFill>
                  </a:tcPr>
                </a:tc>
              </a:tr>
              <a:tr h="3744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процесса и результата предстоящей деятельности и поведения;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E4E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Сочетание объяснения с показом образцов деятельности и поведения.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E4E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9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Словесное изложение цели, требований и плана предстоящей деятельности;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E4E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 приемов деятельности и способов поведения;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E4E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Пробное выполнение действий воспитываемым.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E4E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9E4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Осознание  человеком смысла и значения деятельности;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E4E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Уяснение требований к предстоящей деятельности и поведению;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E4E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Ясность и четкость указаний преподавателя;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E4E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Сочетание слова, примера и практического действия.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E4E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9E4"/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65088" y="214313"/>
            <a:ext cx="92090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914400" algn="l"/>
              </a:tabLs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Характеристика методов организации деятельности и формирования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914400" algn="l"/>
              </a:tabLs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опыта общественного поведения по Г.И. Щукиной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914400" algn="l"/>
              </a:tabLst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914400" algn="l"/>
              </a:tabLs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ИНСТРУКТАЖ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914400" algn="l"/>
              </a:tabLs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45170-DD34-451E-A139-FFD6956D78F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47788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7" name="Picture 2" descr="Картинка 2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142875"/>
            <a:ext cx="4953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214313" y="214313"/>
            <a:ext cx="1497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Упражнение</a:t>
            </a:r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142875" y="485775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33CC"/>
                </a:solidFill>
              </a:rPr>
              <a:t>Упражнение, друзья, дает больше, чем хорошее природное дарование. </a:t>
            </a:r>
            <a:r>
              <a:rPr lang="ru-RU" sz="2400" b="1">
                <a:solidFill>
                  <a:srgbClr val="FF33CC"/>
                </a:solidFill>
                <a:hlinkClick r:id="rId6"/>
              </a:rPr>
              <a:t>Протагор</a:t>
            </a:r>
            <a:endParaRPr lang="ru-RU" sz="2400" b="1">
              <a:solidFill>
                <a:srgbClr val="FF33CC"/>
              </a:solidFill>
            </a:endParaRPr>
          </a:p>
        </p:txBody>
      </p:sp>
      <p:sp>
        <p:nvSpPr>
          <p:cNvPr id="26630" name="Прямоугольник 6"/>
          <p:cNvSpPr>
            <a:spLocks noChangeArrowheads="1"/>
          </p:cNvSpPr>
          <p:nvPr/>
        </p:nvSpPr>
        <p:spPr bwMode="auto">
          <a:xfrm>
            <a:off x="4429125" y="385762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660033"/>
                </a:solidFill>
              </a:rPr>
              <a:t>Истинное воспитание состоит не столько в правилах,</a:t>
            </a:r>
            <a:br>
              <a:rPr lang="ru-RU" b="1">
                <a:solidFill>
                  <a:srgbClr val="660033"/>
                </a:solidFill>
              </a:rPr>
            </a:br>
            <a:r>
              <a:rPr lang="ru-RU" b="1">
                <a:solidFill>
                  <a:srgbClr val="660033"/>
                </a:solidFill>
              </a:rPr>
              <a:t>сколько в упражнениях.</a:t>
            </a:r>
            <a:endParaRPr lang="ru-RU">
              <a:solidFill>
                <a:srgbClr val="660033"/>
              </a:solidFill>
            </a:endParaRPr>
          </a:p>
        </p:txBody>
      </p:sp>
      <p:sp>
        <p:nvSpPr>
          <p:cNvPr id="26631" name="Прямоугольник 7"/>
          <p:cNvSpPr>
            <a:spLocks noChangeArrowheads="1"/>
          </p:cNvSpPr>
          <p:nvPr/>
        </p:nvSpPr>
        <p:spPr bwMode="auto">
          <a:xfrm>
            <a:off x="4572000" y="5786438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6600"/>
                </a:solidFill>
              </a:rPr>
              <a:t>Нет ни искусства без упражнения, ни упражнения без искусства. </a:t>
            </a:r>
            <a:r>
              <a:rPr lang="ru-RU" sz="2000" b="1">
                <a:solidFill>
                  <a:srgbClr val="336600"/>
                </a:solidFill>
                <a:hlinkClick r:id="rId6"/>
              </a:rPr>
              <a:t>Протагор</a:t>
            </a:r>
            <a:endParaRPr lang="ru-RU" sz="2000" b="1">
              <a:solidFill>
                <a:srgbClr val="3366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87831-91A4-431B-8B32-98537ADBFA2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67" name="Group 19"/>
          <p:cNvGraphicFramePr>
            <a:graphicFrameLocks noGrp="1"/>
          </p:cNvGraphicFramePr>
          <p:nvPr/>
        </p:nvGraphicFramePr>
        <p:xfrm>
          <a:off x="642938" y="965200"/>
          <a:ext cx="8143875" cy="5893118"/>
        </p:xfrm>
        <a:graphic>
          <a:graphicData uri="http://schemas.openxmlformats.org/drawingml/2006/table">
            <a:tbl>
              <a:tblPr/>
              <a:tblGrid>
                <a:gridCol w="2778125"/>
                <a:gridCol w="2524125"/>
                <a:gridCol w="2841625"/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черты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7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реализации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7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эффективного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7ACB"/>
                    </a:solidFill>
                  </a:tcPr>
                </a:tc>
              </a:tr>
              <a:tr h="4471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Приучение воспитанников к выполнению норм и правил общежития;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Многократное повторение и закрепление ценных способов действий по образцу.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B6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Постановка задачи, выработка четкой программы;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Демонстрация образца изучаемой формы поведения, выделение отдельных действий;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Пробное выполнение действий, их коррекция;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порядка и способа выполнения действий;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достигнутого, оценка результатов;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Ориентация воспитываемых на повседневное использование приобретенного навыка.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B6E2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Воспитанники осознают социальную значимость качества, которое вырабатывает у них педагог;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Воспитываемые четко представляют себе конечный результат упражнения;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Систематичность и последовательность организации упражнений;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Посильность и постепенное усложнение упражнений;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Взаимосвязь с другими методами.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B6E2"/>
                    </a:solidFill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85750"/>
            <a:ext cx="9144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914400" algn="l"/>
              </a:tabLs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УПРАЖНЕНИЕ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914400" algn="l"/>
              </a:tabLs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62BCC-31BB-4DAB-BE4C-7D836F79674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2357438" y="214313"/>
            <a:ext cx="65722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b="1">
                <a:latin typeface="Times New Roman" pitchFamily="18" charset="0"/>
              </a:rPr>
              <a:t>Все нравственное воспитание человека</a:t>
            </a:r>
          </a:p>
          <a:p>
            <a:pPr algn="r"/>
            <a:r>
              <a:rPr lang="ru-RU" sz="4000" b="1">
                <a:latin typeface="Times New Roman" pitchFamily="18" charset="0"/>
              </a:rPr>
              <a:t>сводится к доброму примеру.</a:t>
            </a:r>
          </a:p>
          <a:p>
            <a:pPr algn="r"/>
            <a:r>
              <a:rPr lang="ru-RU" sz="4000" b="1" i="1">
                <a:latin typeface="Times New Roman" pitchFamily="18" charset="0"/>
              </a:rPr>
              <a:t>Л. Н. Толстой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214313" y="3571875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Слова волнуют, примеры влекут.</a:t>
            </a:r>
          </a:p>
          <a:p>
            <a:pPr algn="r"/>
            <a:r>
              <a:rPr lang="ru-RU" sz="2800" b="1" i="1">
                <a:solidFill>
                  <a:srgbClr val="FF3300"/>
                </a:solidFill>
                <a:latin typeface="Times New Roman" pitchFamily="18" charset="0"/>
              </a:rPr>
              <a:t>Античный афоризм</a:t>
            </a:r>
          </a:p>
        </p:txBody>
      </p:sp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1428750" y="5214938"/>
            <a:ext cx="7429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3333FF"/>
                </a:solidFill>
                <a:latin typeface="Times New Roman" pitchFamily="18" charset="0"/>
              </a:rPr>
              <a:t>Человеческие чувства часто сильнее возбуждаются и смягчаются примерами, чем словами.</a:t>
            </a:r>
          </a:p>
          <a:p>
            <a:pPr algn="r"/>
            <a:r>
              <a:rPr lang="ru-RU" sz="2400" b="1" i="1">
                <a:solidFill>
                  <a:srgbClr val="3333FF"/>
                </a:solidFill>
                <a:latin typeface="Times New Roman" pitchFamily="18" charset="0"/>
                <a:hlinkClick r:id="rId4" action="ppaction://hlinkfile"/>
              </a:rPr>
              <a:t>П. Абеляр</a:t>
            </a:r>
            <a:endParaRPr lang="ru-RU" sz="2400" b="1" i="1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28678" name="Picture 2" descr="Картинка 9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500063"/>
            <a:ext cx="36433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214313" y="142875"/>
            <a:ext cx="1849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Метод примера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6D562-66B8-49A3-9D69-0422BCEF73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500" y="857250"/>
          <a:ext cx="8072438" cy="5500688"/>
        </p:xfrm>
        <a:graphic>
          <a:graphicData uri="http://schemas.openxmlformats.org/drawingml/2006/table">
            <a:tbl>
              <a:tblPr/>
              <a:tblGrid>
                <a:gridCol w="2752725"/>
                <a:gridCol w="2503488"/>
                <a:gridCol w="2816225"/>
              </a:tblGrid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3EA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черты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33EA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3EA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реализации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33EA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3EA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33EA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3EA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эффективного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33EA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3EA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33EA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4672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Предъявление образца как готовой программы поведения и деятельности;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Стремление к самопознанию.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Целенаправленный выбор образца;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Восприятие образца, осознание его достоинств;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Сопоставление нравственных качеств образца с личными качествами воспитываемого;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Включение примера или его компонентов в программу самовоспитания.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Привлекательность образца;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Реалистичность его оценки;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Ненавязанность примера;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Недопустимость «лобового» противопоставления образца и учащихся;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Сочетание с другими методами воспитания.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332038" y="52388"/>
            <a:ext cx="4479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914400" algn="l"/>
              </a:tabLst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МЕТОД   ПРИМЕРА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914400" algn="l"/>
              </a:tabLs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64F9F-16F7-4C35-8DD7-338790D0A34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3" name="Picture 2" descr="Картинка 7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785813"/>
            <a:ext cx="407193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428625" y="214313"/>
            <a:ext cx="320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Педагогическое требование</a:t>
            </a:r>
          </a:p>
        </p:txBody>
      </p:sp>
      <p:sp>
        <p:nvSpPr>
          <p:cNvPr id="30725" name="Прямоугольник 5"/>
          <p:cNvSpPr>
            <a:spLocks noChangeArrowheads="1"/>
          </p:cNvSpPr>
          <p:nvPr/>
        </p:nvSpPr>
        <p:spPr bwMode="auto">
          <a:xfrm>
            <a:off x="4286250" y="785813"/>
            <a:ext cx="4572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D1E68E"/>
                </a:solidFill>
              </a:rPr>
              <a:t>Благородный человек предъявляет требования к себе, низкий человек предъявляет требования к другим. </a:t>
            </a:r>
          </a:p>
          <a:p>
            <a:r>
              <a:rPr lang="ru-RU" sz="3600">
                <a:solidFill>
                  <a:srgbClr val="D1E68E"/>
                </a:solidFill>
              </a:rPr>
              <a:t>                 Конфуций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55CF8-93C3-4609-BE1C-E5B5C9F7379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3" y="1928813"/>
          <a:ext cx="8286750" cy="4572001"/>
        </p:xfrm>
        <a:graphic>
          <a:graphicData uri="http://schemas.openxmlformats.org/drawingml/2006/table">
            <a:tbl>
              <a:tblPr/>
              <a:tblGrid>
                <a:gridCol w="4097337"/>
                <a:gridCol w="4189413"/>
              </a:tblGrid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черты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эффективного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624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Четкое и одноплановое указание воспитаннику или коллективу, что и как нужно делать;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Воздействие, опережающее развитие ученика и рассчитанное на переход в требование ученика к самому себе;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Исходный метод воспитания.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Уважение к личности;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Опора на общественное мнение;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Мера требований;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Единство требований;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Доведение требований до конца.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</a:tbl>
          </a:graphicData>
        </a:graphic>
      </p:graphicFrame>
      <p:sp>
        <p:nvSpPr>
          <p:cNvPr id="31757" name="Rectangle 1"/>
          <p:cNvSpPr>
            <a:spLocks noChangeArrowheads="1"/>
          </p:cNvSpPr>
          <p:nvPr/>
        </p:nvSpPr>
        <p:spPr bwMode="auto">
          <a:xfrm>
            <a:off x="1214438" y="330200"/>
            <a:ext cx="70612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914400" algn="l"/>
              </a:tabLst>
            </a:pPr>
            <a:r>
              <a:rPr lang="ru-RU" b="1">
                <a:solidFill>
                  <a:srgbClr val="B83483"/>
                </a:solidFill>
                <a:ea typeface="Times New Roman" pitchFamily="18" charset="0"/>
                <a:cs typeface="Arial" charset="0"/>
              </a:rPr>
              <a:t>Характеристика методов педагогического стимулирования </a:t>
            </a:r>
            <a:endParaRPr lang="ru-RU" sz="900">
              <a:solidFill>
                <a:srgbClr val="B83483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914400" algn="l"/>
              </a:tabLst>
            </a:pPr>
            <a:r>
              <a:rPr lang="ru-RU" b="1">
                <a:solidFill>
                  <a:srgbClr val="B83483"/>
                </a:solidFill>
                <a:ea typeface="Times New Roman" pitchFamily="18" charset="0"/>
                <a:cs typeface="Arial" charset="0"/>
              </a:rPr>
              <a:t>поведения и деятельности по Г.И. Щукиной</a:t>
            </a:r>
            <a:endParaRPr lang="ru-RU" sz="900">
              <a:solidFill>
                <a:srgbClr val="B83483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914400" algn="l"/>
              </a:tabLst>
            </a:pPr>
            <a:endParaRPr lang="ru-RU" sz="2200" b="1">
              <a:solidFill>
                <a:srgbClr val="B83483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914400" algn="l"/>
              </a:tabLst>
            </a:pPr>
            <a:r>
              <a:rPr lang="ru-RU" sz="2200" b="1">
                <a:solidFill>
                  <a:srgbClr val="B83483"/>
                </a:solidFill>
                <a:ea typeface="Times New Roman" pitchFamily="18" charset="0"/>
                <a:cs typeface="Arial" charset="0"/>
              </a:rPr>
              <a:t>ПЕДАГОГИЧЕСКОЕ   ТРЕБОВАНИЕ</a:t>
            </a:r>
            <a:endParaRPr lang="ru-RU" sz="900">
              <a:solidFill>
                <a:srgbClr val="B83483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914400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1F5DD-0136-4DD0-83CB-7AF5544F9D7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1" name="Picture 2" descr="Картинка 12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3" y="857250"/>
            <a:ext cx="32146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285750" y="214313"/>
            <a:ext cx="1563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Перспектива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750"/>
            <a:ext cx="30003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Молодость — это перспектива. Это будущее. Неисчерпаемость выбора. Множество вариантов, из которых можно выбирать.</a:t>
            </a:r>
          </a:p>
        </p:txBody>
      </p:sp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2286000" y="5357813"/>
            <a:ext cx="5500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993300"/>
                </a:solidFill>
              </a:rPr>
              <a:t>На мир нужно смотреть, может, одной миллионной частью глаза! Если на мир будешь смотреть всей частью глаза – ничего не увидишь!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42875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Когда ничего нет, то перспектива довольствоваться малым нисколько не пугает.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26D68-EF33-4E56-AB35-F94FF62D2C7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6827C-D7B4-4BAF-A750-4FF43337DF2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Воспитывает все: люди, вещи, явления, но прежде всего и дольше всего – люди. Из них на первом месте – педагоги и родители.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А.С. Макаренко</a:t>
            </a:r>
          </a:p>
          <a:p>
            <a:endParaRPr lang="ru-RU" dirty="0"/>
          </a:p>
          <a:p>
            <a:r>
              <a:rPr lang="ru-RU" dirty="0" smtClean="0"/>
              <a:t>Искусство воспитания имеет ту особенность, что почти всем оно кажется знакомым и понятным, и иным даже делом легким, - и тем понятнее и легче кажется оно, чем менее человек с ним знаком, теоретически и практически. Почти все признают, что воспитание требует терпения, но весьма немногие пришли к убеждению, что кроме терпения, врожденной способности и навыка необходимы еще и специальные знания, хотя многочисленные педагогические блуждания наши и могли бы всех убедить в этом.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К.Д. Ушинский</a:t>
            </a:r>
          </a:p>
          <a:p>
            <a:endParaRPr lang="ru-RU" dirty="0"/>
          </a:p>
          <a:p>
            <a:r>
              <a:rPr lang="ru-RU" dirty="0" smtClean="0"/>
              <a:t>Воспитание есть воздействие одного человека на другого с целью заставить воспитуемого усвоить известные нравственные привычки.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Л.Н. Толстой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4894053"/>
      </p:ext>
    </p:extLst>
  </p:cSld>
  <p:clrMapOvr>
    <a:masterClrMapping/>
  </p:clrMapOvr>
  <p:transition>
    <p:cover dir="r"/>
    <p:sndAc>
      <p:stSnd>
        <p:snd r:embed="rId2" name="click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3" y="785813"/>
          <a:ext cx="8215312" cy="5572126"/>
        </p:xfrm>
        <a:graphic>
          <a:graphicData uri="http://schemas.openxmlformats.org/drawingml/2006/table">
            <a:tbl>
              <a:tblPr/>
              <a:tblGrid>
                <a:gridCol w="4060825"/>
                <a:gridCol w="4154487"/>
              </a:tblGrid>
              <a:tr h="177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черты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B6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эффективного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B6E2"/>
                    </a:solidFill>
                  </a:tcPr>
                </a:tc>
              </a:tr>
              <a:tr h="3798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Предвосхищение завтрашней радости;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Выдвижение цели, способной вовлечь воспитанников в совместную деятельность.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E8EA9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Единство общественной и личной перспектив;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Реальность перспективы, посильность ее реализации и др.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E8EA9"/>
                    </a:solidFill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941638" y="47625"/>
            <a:ext cx="32607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914400" algn="l"/>
              </a:tabLs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ПЕРСПЕКТИВА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914400" algn="l"/>
              </a:tabLst>
              <a:defRPr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5DD79-5B2B-48F8-9714-12F9021C783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9" name="Picture 2" descr="Картинка 6 из 2122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142875"/>
            <a:ext cx="571976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428625" y="214313"/>
            <a:ext cx="1438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Поощрение</a:t>
            </a:r>
          </a:p>
        </p:txBody>
      </p:sp>
      <p:sp>
        <p:nvSpPr>
          <p:cNvPr id="34821" name="Прямоугольник 5"/>
          <p:cNvSpPr>
            <a:spLocks noChangeArrowheads="1"/>
          </p:cNvSpPr>
          <p:nvPr/>
        </p:nvSpPr>
        <p:spPr bwMode="auto">
          <a:xfrm>
            <a:off x="428625" y="4929188"/>
            <a:ext cx="8429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u="sng">
                <a:solidFill>
                  <a:srgbClr val="D1113F"/>
                </a:solidFill>
              </a:rPr>
              <a:t>Вознаграждению и наказанию подвластно все в этом мире. Все, кроме сердца.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90689-03FC-4C35-9FAF-5D9EBDE8F0D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38" y="1000125"/>
          <a:ext cx="8001000" cy="5500688"/>
        </p:xfrm>
        <a:graphic>
          <a:graphicData uri="http://schemas.openxmlformats.org/drawingml/2006/table">
            <a:tbl>
              <a:tblPr/>
              <a:tblGrid>
                <a:gridCol w="3956050"/>
                <a:gridCol w="4044950"/>
              </a:tblGrid>
              <a:tr h="138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черты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эффективного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113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Выражение общественной положительной оценки деятельности, признания заслуг;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Помощь детям в выделении общественно ценностных способов поведения;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потребности совершать нравственные поступки;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и стимулирование форм желательного поведения.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Опора на коллективное мнение;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Объективность, соответствие формы поощрения заслугам человека;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 возрастных и индивидуальных особенностей человека, мотивов его поступков;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Строгое соблюдение меры.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97213" y="-269875"/>
            <a:ext cx="29495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914400" algn="l"/>
              </a:tabLst>
              <a:defRPr/>
            </a:pP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tabLst>
                <a:tab pos="914400" algn="l"/>
              </a:tabLs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ПООЩРЕНИЕ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914400" algn="l"/>
              </a:tabLst>
              <a:defRPr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16919-4353-4D31-A534-7C4FD04F297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7" name="Picture 2" descr="Картинка 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2005013"/>
            <a:ext cx="3214687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428625" y="214313"/>
            <a:ext cx="1330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Наказание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14813" y="214313"/>
          <a:ext cx="4929190" cy="1706880"/>
        </p:xfrm>
        <a:graphic>
          <a:graphicData uri="http://schemas.openxmlformats.org/drawingml/2006/table">
            <a:tbl>
              <a:tblPr/>
              <a:tblGrid>
                <a:gridCol w="492919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Враги наши никогда не отделяли слова и дела и казнили за слова не только одинаковым образом, но часто свирепее, чем за дело.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6" tooltip="Герцен, &#10;Александр"/>
                        </a:rPr>
                        <a:t>Александр Герцен</a:t>
                      </a:r>
                      <a:endParaRPr lang="ru-RU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50" y="1857375"/>
          <a:ext cx="4857784" cy="2286000"/>
        </p:xfrm>
        <a:graphic>
          <a:graphicData uri="http://schemas.openxmlformats.org/drawingml/2006/table">
            <a:tbl>
              <a:tblPr/>
              <a:tblGrid>
                <a:gridCol w="4857784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2400" b="1" i="1" dirty="0">
                          <a:solidFill>
                            <a:srgbClr val="336699"/>
                          </a:solidFill>
                        </a:rPr>
                        <a:t>Самые жаркие уголки в аду оставлены для тех, кто во времена величайших нравственных переломов сохранял нейтралитет.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hlinkClick r:id="rId7" tooltip="Данте, &#10;Алигьери"/>
                        </a:rPr>
                        <a:t>Алигьери Данте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313" y="4143375"/>
          <a:ext cx="5072098" cy="2307826"/>
        </p:xfrm>
        <a:graphic>
          <a:graphicData uri="http://schemas.openxmlformats.org/drawingml/2006/table">
            <a:tbl>
              <a:tblPr/>
              <a:tblGrid>
                <a:gridCol w="5072098"/>
              </a:tblGrid>
              <a:tr h="1318356">
                <a:tc>
                  <a:txBody>
                    <a:bodyPr/>
                    <a:lstStyle/>
                    <a:p>
                      <a:pPr algn="l"/>
                      <a:r>
                        <a:rPr lang="ru-RU" sz="3200" dirty="0">
                          <a:solidFill>
                            <a:srgbClr val="009900"/>
                          </a:solidFill>
                        </a:rPr>
                        <a:t>Неинтересно вешать человека, если тот ничего не имеет против.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3346">
                <a:tc>
                  <a:txBody>
                    <a:bodyPr/>
                    <a:lstStyle/>
                    <a:p>
                      <a:pPr algn="r"/>
                      <a:r>
                        <a:rPr lang="ru-RU" sz="3200" dirty="0">
                          <a:solidFill>
                            <a:srgbClr val="99CC00"/>
                          </a:solidFill>
                          <a:hlinkClick r:id="rId8" tooltip="Шоу, Бернард"/>
                        </a:rPr>
                        <a:t>Бернард Шоу</a:t>
                      </a:r>
                      <a:endParaRPr lang="ru-RU" sz="3200" dirty="0">
                        <a:solidFill>
                          <a:srgbClr val="99CC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B90D1-1949-45C8-867B-A06072A697F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38" y="928688"/>
          <a:ext cx="8001000" cy="5664835"/>
        </p:xfrm>
        <a:graphic>
          <a:graphicData uri="http://schemas.openxmlformats.org/drawingml/2006/table">
            <a:tbl>
              <a:tblPr/>
              <a:tblGrid>
                <a:gridCol w="3956050"/>
                <a:gridCol w="4044950"/>
              </a:tblGrid>
              <a:tr h="164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черты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эффективного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</a:tr>
              <a:tr h="4002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Торможение негативных проявлений личности с помощью отрицательной оценки ее поступков;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Предъявление общественных требований и принуждения следовать им;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Порождение чувства вины и раскаяния.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Осознание вины и раскаяние провинившегося;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Наказание не должно унижать достоинств ученика;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Объективность и справедливость наказания, его соразмерность поступку.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37901" name="Rectangle 1"/>
          <p:cNvSpPr>
            <a:spLocks noChangeArrowheads="1"/>
          </p:cNvSpPr>
          <p:nvPr/>
        </p:nvSpPr>
        <p:spPr bwMode="auto">
          <a:xfrm>
            <a:off x="3041650" y="-571500"/>
            <a:ext cx="306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914400" algn="l"/>
              </a:tabLst>
            </a:pPr>
            <a:endParaRPr lang="ru-RU" sz="22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ctr">
              <a:tabLst>
                <a:tab pos="914400" algn="l"/>
              </a:tabLst>
            </a:pPr>
            <a:endParaRPr lang="ru-RU" sz="22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ctr">
              <a:tabLst>
                <a:tab pos="914400" algn="l"/>
              </a:tabLst>
            </a:pPr>
            <a:r>
              <a:rPr lang="ru-RU" sz="3600" b="1">
                <a:solidFill>
                  <a:srgbClr val="B83483"/>
                </a:solidFill>
                <a:ea typeface="Times New Roman" pitchFamily="18" charset="0"/>
                <a:cs typeface="Arial" charset="0"/>
              </a:rPr>
              <a:t>НАКАЗАНИЕ</a:t>
            </a:r>
            <a:endParaRPr lang="ru-RU" sz="3600">
              <a:solidFill>
                <a:srgbClr val="B83483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914400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855B8-75B9-4294-8449-740A6D56C5F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5" name="Picture 2" descr="Картинка 12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113" y="1071563"/>
            <a:ext cx="37528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214313" y="357188"/>
            <a:ext cx="1044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Критика</a:t>
            </a:r>
          </a:p>
        </p:txBody>
      </p:sp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3214688" y="0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>
                <a:cs typeface="Arial" charset="0"/>
              </a:rPr>
              <a:t>  </a:t>
            </a:r>
            <a:r>
              <a:rPr lang="ru-RU" sz="2000">
                <a:solidFill>
                  <a:srgbClr val="FFC000"/>
                </a:solidFill>
                <a:cs typeface="Arial" charset="0"/>
              </a:rPr>
              <a:t>Критика требует куда больше культуры, чем творчество. </a:t>
            </a:r>
            <a:r>
              <a:rPr lang="ru-RU" sz="2000" i="1">
                <a:solidFill>
                  <a:srgbClr val="FFC000"/>
                </a:solidFill>
                <a:cs typeface="Arial" charset="0"/>
              </a:rPr>
              <a:t>Оскар Уайльд</a:t>
            </a:r>
            <a:endParaRPr lang="ru-RU" sz="200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8918" name="AutoShape 2" descr="К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9" name="Прямоугольник 6"/>
          <p:cNvSpPr>
            <a:spLocks noChangeArrowheads="1"/>
          </p:cNvSpPr>
          <p:nvPr/>
        </p:nvSpPr>
        <p:spPr bwMode="auto">
          <a:xfrm>
            <a:off x="4214813" y="1500188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33CC"/>
                </a:solidFill>
              </a:rPr>
              <a:t>Критика подобна почтовому голубю: она всегда возвращается обратно.</a:t>
            </a:r>
          </a:p>
          <a:p>
            <a:r>
              <a:rPr lang="ru-RU" sz="2400" b="1">
                <a:solidFill>
                  <a:srgbClr val="FF33CC"/>
                </a:solidFill>
                <a:hlinkClick r:id="rId6"/>
              </a:rPr>
              <a:t>Дейл Карнеги</a:t>
            </a:r>
            <a:endParaRPr lang="ru-RU" sz="2400" b="1">
              <a:solidFill>
                <a:srgbClr val="FF33CC"/>
              </a:solidFill>
            </a:endParaRPr>
          </a:p>
        </p:txBody>
      </p:sp>
      <p:sp>
        <p:nvSpPr>
          <p:cNvPr id="38920" name="Прямоугольник 7"/>
          <p:cNvSpPr>
            <a:spLocks noChangeArrowheads="1"/>
          </p:cNvSpPr>
          <p:nvPr/>
        </p:nvSpPr>
        <p:spPr bwMode="auto">
          <a:xfrm>
            <a:off x="4143375" y="371475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i="1">
                <a:solidFill>
                  <a:srgbClr val="66FFCC"/>
                </a:solidFill>
              </a:rPr>
              <a:t>Как лекарство не достигает своей цели, если доза слишком велика, так и порицание и критика - когда они переходят меру справедливости. </a:t>
            </a:r>
          </a:p>
          <a:p>
            <a:pPr algn="r"/>
            <a:r>
              <a:rPr lang="ru-RU" sz="2400" i="1">
                <a:solidFill>
                  <a:srgbClr val="66FFCC"/>
                </a:solidFill>
                <a:hlinkClick r:id="rId7"/>
              </a:rPr>
              <a:t>А. Шопенгауэр</a:t>
            </a:r>
            <a:endParaRPr lang="ru-RU" sz="2400" i="1">
              <a:solidFill>
                <a:srgbClr val="66FFC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B08CA-A4B7-419B-99F6-CEABF3BBDD1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3" y="1143000"/>
          <a:ext cx="8215312" cy="5357813"/>
        </p:xfrm>
        <a:graphic>
          <a:graphicData uri="http://schemas.openxmlformats.org/drawingml/2006/table">
            <a:tbl>
              <a:tblPr/>
              <a:tblGrid>
                <a:gridCol w="4060825"/>
                <a:gridCol w="4154487"/>
              </a:tblGrid>
              <a:tr h="170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черты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0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эффективного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0E9"/>
                    </a:solidFill>
                  </a:tcPr>
                </a:tc>
              </a:tr>
              <a:tr h="3652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Негативное суждение о проступке;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Побуждение воспитанника к самокритике и раскаянию.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Осознание человеком своей вины;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Тактичность и чувство меры в критике;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Умелое применение юмора и др.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9949" name="Rectangle 1"/>
          <p:cNvSpPr>
            <a:spLocks noChangeArrowheads="1"/>
          </p:cNvSpPr>
          <p:nvPr/>
        </p:nvSpPr>
        <p:spPr bwMode="auto">
          <a:xfrm>
            <a:off x="3403600" y="-741363"/>
            <a:ext cx="2336800" cy="193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914400" algn="l"/>
              </a:tabLst>
            </a:pPr>
            <a:endParaRPr lang="ru-RU" sz="22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ctr">
              <a:tabLst>
                <a:tab pos="914400" algn="l"/>
              </a:tabLst>
            </a:pPr>
            <a:endParaRPr lang="ru-RU" sz="22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ctr">
              <a:tabLst>
                <a:tab pos="914400" algn="l"/>
              </a:tabLst>
            </a:pPr>
            <a:endParaRPr lang="ru-RU" sz="22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ctr">
              <a:tabLst>
                <a:tab pos="914400" algn="l"/>
              </a:tabLst>
            </a:pPr>
            <a:r>
              <a:rPr lang="ru-RU" sz="3600" b="1">
                <a:solidFill>
                  <a:srgbClr val="B83483"/>
                </a:solidFill>
                <a:ea typeface="Times New Roman" pitchFamily="18" charset="0"/>
                <a:cs typeface="Arial" charset="0"/>
              </a:rPr>
              <a:t>КРИТИКА</a:t>
            </a:r>
            <a:endParaRPr lang="ru-RU" sz="3600">
              <a:solidFill>
                <a:srgbClr val="B83483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914400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9F584-C78B-47B8-B40C-72EFB7665CB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3" name="Picture 2" descr="http://thewe.cc/thewei/&amp;_/images7/nuclear_bombs/atmosphere_testing_nuclear_weapons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571625"/>
            <a:ext cx="2786062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285750" y="285750"/>
            <a:ext cx="1952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Метод «взрыва»</a:t>
            </a:r>
          </a:p>
        </p:txBody>
      </p:sp>
      <p:sp>
        <p:nvSpPr>
          <p:cNvPr id="40965" name="Прямоугольник 4"/>
          <p:cNvSpPr>
            <a:spLocks noChangeArrowheads="1"/>
          </p:cNvSpPr>
          <p:nvPr/>
        </p:nvSpPr>
        <p:spPr bwMode="auto">
          <a:xfrm>
            <a:off x="4214813" y="428625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Лучший способ погасить конфликт – залить его. (</a:t>
            </a:r>
            <a:r>
              <a:rPr lang="ru-RU" b="1" i="1">
                <a:hlinkClick r:id="rId5"/>
              </a:rPr>
              <a:t>Валентин Домиль</a:t>
            </a:r>
            <a:r>
              <a:rPr lang="ru-RU" b="1"/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5643563"/>
            <a:ext cx="721518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Общая беда - сближает, общая удача - ведёт к конфликту. (</a:t>
            </a: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hlinkClick r:id="rId6"/>
              </a:rPr>
              <a:t>Николай Пащенко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0967" name="Прямоугольник 7"/>
          <p:cNvSpPr>
            <a:spLocks noChangeArrowheads="1"/>
          </p:cNvSpPr>
          <p:nvPr/>
        </p:nvSpPr>
        <p:spPr bwMode="auto">
          <a:xfrm>
            <a:off x="500063" y="2928938"/>
            <a:ext cx="457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8000"/>
                </a:solidFill>
                <a:hlinkClick r:id="rId7"/>
              </a:rPr>
              <a:t>Веселин Георгиев</a:t>
            </a:r>
            <a:r>
              <a:rPr lang="ru-RU" sz="2800">
                <a:solidFill>
                  <a:srgbClr val="008000"/>
                </a:solidFill>
              </a:rPr>
              <a:t>:</a:t>
            </a:r>
          </a:p>
          <a:p>
            <a:r>
              <a:rPr lang="ru-RU" sz="2800">
                <a:solidFill>
                  <a:srgbClr val="008000"/>
                </a:solidFill>
              </a:rPr>
              <a:t>Чем сильнее раздуваешь придуманный конфликт, тем быстрее он гаснет.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BA4FF-9A07-4987-B666-B3EF1D282BC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50" y="1000125"/>
          <a:ext cx="7786688" cy="5500688"/>
        </p:xfrm>
        <a:graphic>
          <a:graphicData uri="http://schemas.openxmlformats.org/drawingml/2006/table">
            <a:tbl>
              <a:tblPr/>
              <a:tblGrid>
                <a:gridCol w="3849688"/>
                <a:gridCol w="3937000"/>
              </a:tblGrid>
              <a:tr h="17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черты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эффективного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749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Необходимость резкой мерой «взорвать» ложную позицию;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Доведение конфликта до последнего предела.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0E9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Уважительное отношение;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 его психологического состояния и внутренней готовности к перевоспитанию;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Неожиданность действий для воспитанника и др.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0E9"/>
                    </a:solidFill>
                  </a:tcPr>
                </a:tc>
              </a:tr>
            </a:tbl>
          </a:graphicData>
        </a:graphic>
      </p:graphicFrame>
      <p:sp>
        <p:nvSpPr>
          <p:cNvPr id="41997" name="Rectangle 1"/>
          <p:cNvSpPr>
            <a:spLocks noChangeArrowheads="1"/>
          </p:cNvSpPr>
          <p:nvPr/>
        </p:nvSpPr>
        <p:spPr bwMode="auto">
          <a:xfrm>
            <a:off x="2327275" y="-571500"/>
            <a:ext cx="4489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914400" algn="l"/>
              </a:tabLst>
            </a:pPr>
            <a:endParaRPr lang="ru-RU" sz="22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ctr">
              <a:tabLst>
                <a:tab pos="914400" algn="l"/>
              </a:tabLst>
            </a:pPr>
            <a:endParaRPr lang="ru-RU" sz="22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ctr">
              <a:tabLst>
                <a:tab pos="914400" algn="l"/>
              </a:tabLst>
            </a:pPr>
            <a:r>
              <a:rPr lang="ru-RU" sz="3600" b="1">
                <a:solidFill>
                  <a:srgbClr val="B83483"/>
                </a:solidFill>
                <a:ea typeface="Times New Roman" pitchFamily="18" charset="0"/>
                <a:cs typeface="Arial" charset="0"/>
              </a:rPr>
              <a:t>МЕТОД «ВЗРЫВА»</a:t>
            </a:r>
            <a:endParaRPr lang="ru-RU" sz="3600">
              <a:solidFill>
                <a:srgbClr val="B83483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914400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BCD98-1D66-448F-AAC3-1B9B8009AB3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556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0"/>
            <a:ext cx="57150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214290"/>
            <a:ext cx="3003258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Кого как</a:t>
            </a:r>
          </a:p>
        </p:txBody>
      </p:sp>
      <p:sp>
        <p:nvSpPr>
          <p:cNvPr id="7" name="Прямоугольник 6"/>
          <p:cNvSpPr/>
          <p:nvPr/>
        </p:nvSpPr>
        <p:spPr>
          <a:xfrm rot="2684860">
            <a:off x="4884155" y="4599081"/>
            <a:ext cx="4528227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воспитали…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EC99-67B4-4CFC-A877-9C79F49D88E1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pSp>
        <p:nvGrpSpPr>
          <p:cNvPr id="15363" name="Group 1"/>
          <p:cNvGrpSpPr>
            <a:grpSpLocks noChangeAspect="1"/>
          </p:cNvGrpSpPr>
          <p:nvPr/>
        </p:nvGrpSpPr>
        <p:grpSpPr bwMode="auto">
          <a:xfrm>
            <a:off x="285750" y="0"/>
            <a:ext cx="8715375" cy="6643688"/>
            <a:chOff x="4565" y="1486"/>
            <a:chExt cx="6276" cy="4367"/>
          </a:xfrm>
        </p:grpSpPr>
        <p:sp>
          <p:nvSpPr>
            <p:cNvPr id="15365" name="AutoShape 8"/>
            <p:cNvSpPr>
              <a:spLocks noChangeAspect="1" noChangeArrowheads="1" noTextEdit="1"/>
            </p:cNvSpPr>
            <p:nvPr/>
          </p:nvSpPr>
          <p:spPr bwMode="auto">
            <a:xfrm>
              <a:off x="4616" y="1486"/>
              <a:ext cx="6019" cy="4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6" name="Oval 7"/>
            <p:cNvSpPr>
              <a:spLocks noChangeArrowheads="1"/>
            </p:cNvSpPr>
            <p:nvPr/>
          </p:nvSpPr>
          <p:spPr bwMode="auto">
            <a:xfrm>
              <a:off x="6058" y="1576"/>
              <a:ext cx="2880" cy="10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B83483"/>
                  </a:solidFill>
                  <a:ea typeface="Times New Roman" pitchFamily="18" charset="0"/>
                  <a:cs typeface="Arial" charset="0"/>
                </a:rPr>
                <a:t>МЕТОД  ВОСПИТАНИЯ</a:t>
              </a:r>
              <a:endParaRPr lang="ru-RU" sz="2400">
                <a:solidFill>
                  <a:srgbClr val="B83483"/>
                </a:solidFill>
                <a:ea typeface="Times New Roman" pitchFamily="18" charset="0"/>
                <a:cs typeface="Arial" charset="0"/>
              </a:endParaRPr>
            </a:p>
            <a:p>
              <a:pPr algn="ctr" eaLnBrk="0" hangingPunct="0"/>
              <a:r>
                <a:rPr lang="ru-RU" sz="2400">
                  <a:solidFill>
                    <a:srgbClr val="B83483"/>
                  </a:solidFill>
                  <a:ea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15367" name="AutoShape 6"/>
            <p:cNvSpPr>
              <a:spLocks noChangeArrowheads="1"/>
            </p:cNvSpPr>
            <p:nvPr/>
          </p:nvSpPr>
          <p:spPr bwMode="auto">
            <a:xfrm>
              <a:off x="7240" y="2613"/>
              <a:ext cx="563" cy="391"/>
            </a:xfrm>
            <a:prstGeom prst="downArrow">
              <a:avLst>
                <a:gd name="adj1" fmla="val 50000"/>
                <a:gd name="adj2" fmla="val 341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5368" name="Rectangle 5"/>
            <p:cNvSpPr>
              <a:spLocks noChangeArrowheads="1"/>
            </p:cNvSpPr>
            <p:nvPr/>
          </p:nvSpPr>
          <p:spPr bwMode="auto">
            <a:xfrm>
              <a:off x="4565" y="3036"/>
              <a:ext cx="6276" cy="4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>
                  <a:solidFill>
                    <a:srgbClr val="B83483"/>
                  </a:solidFill>
                  <a:ea typeface="Times New Roman" pitchFamily="18" charset="0"/>
                  <a:cs typeface="Arial" charset="0"/>
                </a:rPr>
                <a:t>Каждый отдельный метод – особым образом организованная педагогическая деятельность, направленная на решение специфических задач.</a:t>
              </a:r>
            </a:p>
          </p:txBody>
        </p:sp>
        <p:sp>
          <p:nvSpPr>
            <p:cNvPr id="15369" name="Rectangle 4"/>
            <p:cNvSpPr>
              <a:spLocks noChangeArrowheads="1"/>
            </p:cNvSpPr>
            <p:nvPr/>
          </p:nvSpPr>
          <p:spPr bwMode="auto">
            <a:xfrm>
              <a:off x="4565" y="3646"/>
              <a:ext cx="6276" cy="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>
                  <a:solidFill>
                    <a:srgbClr val="B83483"/>
                  </a:solidFill>
                  <a:ea typeface="Times New Roman" pitchFamily="18" charset="0"/>
                  <a:cs typeface="Arial" charset="0"/>
                </a:rPr>
                <a:t>Метод обусловлен  объективными социальными и природными свойствами человека, его психики ( мозга, интеллекта, чувств, воли, привычек, потребностей, интересов и т. д.)</a:t>
              </a:r>
            </a:p>
          </p:txBody>
        </p:sp>
        <p:sp>
          <p:nvSpPr>
            <p:cNvPr id="15370" name="Rectangle 3"/>
            <p:cNvSpPr>
              <a:spLocks noChangeArrowheads="1"/>
            </p:cNvSpPr>
            <p:nvPr/>
          </p:nvSpPr>
          <p:spPr bwMode="auto">
            <a:xfrm>
              <a:off x="4565" y="4397"/>
              <a:ext cx="6225" cy="5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>
                  <a:solidFill>
                    <a:srgbClr val="B83483"/>
                  </a:solidFill>
                  <a:ea typeface="Times New Roman" pitchFamily="18" charset="0"/>
                  <a:cs typeface="Arial" charset="0"/>
                </a:rPr>
                <a:t>Методу присуща специфическая педагогическая функция, связанная с его объективными возможностями, позволяющими решать лишь определённую часть воспитательных задач.</a:t>
              </a:r>
            </a:p>
          </p:txBody>
        </p:sp>
        <p:sp>
          <p:nvSpPr>
            <p:cNvPr id="15371" name="Rectangle 2"/>
            <p:cNvSpPr>
              <a:spLocks noChangeArrowheads="1"/>
            </p:cNvSpPr>
            <p:nvPr/>
          </p:nvSpPr>
          <p:spPr bwMode="auto">
            <a:xfrm>
              <a:off x="4565" y="5086"/>
              <a:ext cx="6225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>
                  <a:solidFill>
                    <a:srgbClr val="B83483"/>
                  </a:solidFill>
                  <a:ea typeface="Times New Roman" pitchFamily="18" charset="0"/>
                  <a:cs typeface="Arial" charset="0"/>
                </a:rPr>
                <a:t>Каждый из методов воспитания, оказывая влияние на формирование личности в целом, играет доминирующую роль в преимущественном развитии, изменении, устранении лишь определённых качеств, т.е. ни один из методов воспитания не является универсальным и не решает всех задач.</a:t>
              </a:r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F7512-8FDD-41EF-A217-B3F6CD0393A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2"/>
            <a:ext cx="878687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Методы воспитания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428750" y="1143000"/>
            <a:ext cx="1500188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143625" y="1214438"/>
            <a:ext cx="1357313" cy="785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2964656" y="2607469"/>
            <a:ext cx="3000375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Прямоугольник 10"/>
          <p:cNvSpPr>
            <a:spLocks noChangeArrowheads="1"/>
          </p:cNvSpPr>
          <p:nvPr/>
        </p:nvSpPr>
        <p:spPr bwMode="auto">
          <a:xfrm>
            <a:off x="142875" y="2071688"/>
            <a:ext cx="3571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3333CC"/>
                </a:solidFill>
                <a:ea typeface="Times New Roman" pitchFamily="18" charset="0"/>
                <a:cs typeface="Arial" charset="0"/>
              </a:rPr>
              <a:t>Методы формирования сознания личности 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убеждение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внушение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метод проблемной ситуации</a:t>
            </a:r>
          </a:p>
        </p:txBody>
      </p:sp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2643188" y="4286250"/>
            <a:ext cx="33575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914400" algn="l"/>
              </a:tabLst>
            </a:pPr>
            <a:r>
              <a:rPr lang="ru-RU" b="1">
                <a:solidFill>
                  <a:srgbClr val="3333CC"/>
                </a:solidFill>
                <a:ea typeface="Times New Roman" pitchFamily="18" charset="0"/>
                <a:cs typeface="Arial" charset="0"/>
              </a:rPr>
              <a:t>Методы организации деятельности и формирования </a:t>
            </a:r>
            <a:endParaRPr lang="ru-RU">
              <a:solidFill>
                <a:srgbClr val="3333CC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914400" algn="l"/>
              </a:tabLst>
            </a:pPr>
            <a:r>
              <a:rPr lang="ru-RU" b="1">
                <a:solidFill>
                  <a:srgbClr val="3333CC"/>
                </a:solidFill>
                <a:ea typeface="Times New Roman" pitchFamily="18" charset="0"/>
                <a:cs typeface="Arial" charset="0"/>
              </a:rPr>
              <a:t>опыта общественного поведения </a:t>
            </a:r>
          </a:p>
          <a:p>
            <a:pPr eaLnBrk="0" hangingPunct="0">
              <a:buFont typeface="Wingdings" pitchFamily="2" charset="2"/>
              <a:buChar char="Ø"/>
              <a:tabLst>
                <a:tab pos="914400" algn="l"/>
              </a:tabLst>
            </a:pPr>
            <a:r>
              <a:rPr lang="ru-RU" b="1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инструктаж</a:t>
            </a:r>
          </a:p>
          <a:p>
            <a:pPr eaLnBrk="0" hangingPunct="0">
              <a:buFont typeface="Wingdings" pitchFamily="2" charset="2"/>
              <a:buChar char="Ø"/>
              <a:tabLst>
                <a:tab pos="914400" algn="l"/>
              </a:tabLst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упражнение</a:t>
            </a:r>
          </a:p>
          <a:p>
            <a:pPr eaLnBrk="0" hangingPunct="0">
              <a:buFont typeface="Wingdings" pitchFamily="2" charset="2"/>
              <a:buChar char="Ø"/>
              <a:tabLst>
                <a:tab pos="914400" algn="l"/>
              </a:tabLst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пример</a:t>
            </a:r>
          </a:p>
        </p:txBody>
      </p:sp>
      <p:sp>
        <p:nvSpPr>
          <p:cNvPr id="17417" name="Прямоугольник 13"/>
          <p:cNvSpPr>
            <a:spLocks noChangeArrowheads="1"/>
          </p:cNvSpPr>
          <p:nvPr/>
        </p:nvSpPr>
        <p:spPr bwMode="auto">
          <a:xfrm>
            <a:off x="6357938" y="2071688"/>
            <a:ext cx="26431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914400" algn="l"/>
              </a:tabLst>
            </a:pPr>
            <a:r>
              <a:rPr lang="ru-RU" b="1">
                <a:solidFill>
                  <a:srgbClr val="3333CC"/>
                </a:solidFill>
                <a:ea typeface="Times New Roman" pitchFamily="18" charset="0"/>
                <a:cs typeface="Arial" charset="0"/>
              </a:rPr>
              <a:t>Методы педагогического стимулирования </a:t>
            </a:r>
            <a:endParaRPr lang="ru-RU" sz="900">
              <a:solidFill>
                <a:srgbClr val="3333CC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914400" algn="l"/>
              </a:tabLst>
            </a:pPr>
            <a:r>
              <a:rPr lang="ru-RU" b="1">
                <a:solidFill>
                  <a:srgbClr val="3333CC"/>
                </a:solidFill>
                <a:ea typeface="Times New Roman" pitchFamily="18" charset="0"/>
                <a:cs typeface="Arial" charset="0"/>
              </a:rPr>
              <a:t>поведения и деятельности</a:t>
            </a:r>
          </a:p>
          <a:p>
            <a:pPr eaLnBrk="0" hangingPunct="0">
              <a:buFont typeface="Wingdings" pitchFamily="2" charset="2"/>
              <a:buChar char="q"/>
              <a:tabLst>
                <a:tab pos="914400" algn="l"/>
              </a:tabLst>
            </a:pPr>
            <a:r>
              <a:rPr lang="ru-RU" b="1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педагогическое требование</a:t>
            </a:r>
          </a:p>
          <a:p>
            <a:pPr eaLnBrk="0" hangingPunct="0">
              <a:buFont typeface="Wingdings" pitchFamily="2" charset="2"/>
              <a:buChar char="q"/>
              <a:tabLst>
                <a:tab pos="914400" algn="l"/>
              </a:tabLst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перспектива</a:t>
            </a:r>
          </a:p>
          <a:p>
            <a:pPr eaLnBrk="0" hangingPunct="0">
              <a:buFont typeface="Wingdings" pitchFamily="2" charset="2"/>
              <a:buChar char="q"/>
              <a:tabLst>
                <a:tab pos="914400" algn="l"/>
              </a:tabLst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поощрение</a:t>
            </a:r>
          </a:p>
          <a:p>
            <a:pPr eaLnBrk="0" hangingPunct="0">
              <a:buFont typeface="Wingdings" pitchFamily="2" charset="2"/>
              <a:buChar char="q"/>
              <a:tabLst>
                <a:tab pos="914400" algn="l"/>
              </a:tabLst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наказание</a:t>
            </a:r>
          </a:p>
          <a:p>
            <a:pPr eaLnBrk="0" hangingPunct="0">
              <a:buFont typeface="Wingdings" pitchFamily="2" charset="2"/>
              <a:buChar char="q"/>
              <a:tabLst>
                <a:tab pos="914400" algn="l"/>
              </a:tabLst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критика </a:t>
            </a:r>
          </a:p>
          <a:p>
            <a:pPr eaLnBrk="0" hangingPunct="0">
              <a:buFont typeface="Wingdings" pitchFamily="2" charset="2"/>
              <a:buChar char="q"/>
              <a:tabLst>
                <a:tab pos="914400" algn="l"/>
              </a:tabLst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метод «взрыва»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C8984-670B-4678-9E1A-D150ED4AF93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15063" y="2214563"/>
            <a:ext cx="2928937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Свои убеждения не вывешивают на стенку.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+mn-lt"/>
                <a:hlinkClick r:id="rId4" action="ppaction://hlinkfile"/>
              </a:rPr>
              <a:t>О. Бальзак</a:t>
            </a:r>
            <a:endParaRPr lang="ru-RU" sz="3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8" y="0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Самый смелый человек становится трусом, когда у него нет установившихся взглядов.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Э. Делакруа</a:t>
            </a: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285750" y="57150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3333FF"/>
                </a:solidFill>
                <a:latin typeface="Times New Roman" pitchFamily="18" charset="0"/>
              </a:rPr>
              <a:t>Я уважаю любые убеждения и прежде всего те, которые несовместимы с моими.</a:t>
            </a:r>
          </a:p>
          <a:p>
            <a:r>
              <a:rPr lang="ru-RU" b="1">
                <a:solidFill>
                  <a:srgbClr val="3333FF"/>
                </a:solidFill>
                <a:latin typeface="Times New Roman" pitchFamily="18" charset="0"/>
                <a:hlinkClick r:id="rId5" action="ppaction://hlinkfile"/>
              </a:rPr>
              <a:t>С. Дали</a:t>
            </a:r>
            <a:endParaRPr lang="ru-RU" b="1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18438" name="Picture 2" descr="http://www.islamdag.ru/sites/img/stati/2009/4kv/spor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1000125"/>
            <a:ext cx="5476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1381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Убеждение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80247-3880-4EF7-9264-1BB5C83EB7A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000108"/>
          <a:ext cx="8072494" cy="5608320"/>
        </p:xfrm>
        <a:graphic>
          <a:graphicData uri="http://schemas.openxmlformats.org/drawingml/2006/table">
            <a:tbl>
              <a:tblPr/>
              <a:tblGrid>
                <a:gridCol w="648595"/>
                <a:gridCol w="3387107"/>
                <a:gridCol w="2018396"/>
                <a:gridCol w="2018396"/>
              </a:tblGrid>
              <a:tr h="533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Метод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Характерные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черты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Этап реализации 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метода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Условие эффективного использования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4753035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32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Убеждение</a:t>
                      </a:r>
                      <a:endParaRPr lang="ru-RU" sz="3200" u="sng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Один из ведущих методов воспитания;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Воздействие на разум, чувства и волю ученика;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Опора на критическое мышление ученика;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Антипод морализации.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создание или выбор благоприятных психологических условий;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выбор приёмов;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постановка задачи, отбор содержания;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предъявление информации;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ориентация на использование информации на практике;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учёт результатов убеждения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Личная убеждённость учителя;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Научная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подготовленность,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эрудиция учителя;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Правдивость и искренность;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Единство теории и фактов;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Доверительность отношений, такт учителя;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Учёт особенностей класса;</a:t>
                      </a:r>
                    </a:p>
                    <a:p>
                      <a:pPr marL="342900" marR="56515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Опора на общественное мнение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39688" y="-309563"/>
            <a:ext cx="9064625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ru-RU" sz="1400" b="1">
              <a:ea typeface="Times New Roman" pitchFamily="18" charset="0"/>
              <a:cs typeface="Arial" charset="0"/>
            </a:endParaRPr>
          </a:p>
          <a:p>
            <a:pPr algn="ctr">
              <a:tabLst>
                <a:tab pos="457200" algn="l"/>
              </a:tabLst>
            </a:pPr>
            <a:endParaRPr lang="ru-RU" sz="1400" b="1">
              <a:ea typeface="Times New Roman" pitchFamily="18" charset="0"/>
              <a:cs typeface="Arial" charset="0"/>
            </a:endParaRPr>
          </a:p>
          <a:p>
            <a:pPr algn="ctr">
              <a:tabLst>
                <a:tab pos="457200" algn="l"/>
              </a:tabLst>
            </a:pPr>
            <a:r>
              <a:rPr lang="ru-RU" b="1">
                <a:solidFill>
                  <a:srgbClr val="B83483"/>
                </a:solidFill>
                <a:ea typeface="Times New Roman" pitchFamily="18" charset="0"/>
                <a:cs typeface="Arial" charset="0"/>
              </a:rPr>
              <a:t>Характеристика  методов формирования сознания личности по Г.И.Щукиной</a:t>
            </a:r>
            <a:endParaRPr lang="ru-RU">
              <a:solidFill>
                <a:srgbClr val="B83483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457200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EE305-0C6F-4253-BAD7-735070EF53D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3" name="Picture 2" descr="http://www.liveinternet.ru/images/attach/53844/217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214313"/>
            <a:ext cx="40005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85750" y="214313"/>
            <a:ext cx="1281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Внушение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63" y="4000500"/>
          <a:ext cx="8358246" cy="2643206"/>
        </p:xfrm>
        <a:graphic>
          <a:graphicData uri="http://schemas.openxmlformats.org/drawingml/2006/table">
            <a:tbl>
              <a:tblPr/>
              <a:tblGrid>
                <a:gridCol w="8358246"/>
              </a:tblGrid>
              <a:tr h="2021275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«Внушение как фактор заслуживает самого внимательного изучения для историка и социолога, иначе целый ряд исторических и социальных явлений получает неполное, недостаточное и, быть может, даже несоответствующее объяснение»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1931"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>
                          <a:solidFill>
                            <a:srgbClr val="7030A0"/>
                          </a:solidFill>
                        </a:rPr>
                        <a:t>В.М. Бехтерев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DA78F-8B3D-4682-ABB2-6E5BF413EEA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357166"/>
          <a:ext cx="8143933" cy="6180400"/>
        </p:xfrm>
        <a:graphic>
          <a:graphicData uri="http://schemas.openxmlformats.org/drawingml/2006/table">
            <a:tbl>
              <a:tblPr/>
              <a:tblGrid>
                <a:gridCol w="670571"/>
                <a:gridCol w="2831298"/>
                <a:gridCol w="2720101"/>
                <a:gridCol w="1921963"/>
              </a:tblGrid>
              <a:tr h="877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Метод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Характерные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черты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Этап реализации </a:t>
                      </a:r>
                      <a:endParaRPr lang="ru-RU" sz="200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метода</a:t>
                      </a:r>
                      <a:endParaRPr lang="ru-RU" sz="200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Условие эффективного использования</a:t>
                      </a:r>
                      <a:endParaRPr lang="ru-RU" sz="200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6600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3600" b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Внушение</a:t>
                      </a:r>
                      <a:endParaRPr lang="ru-RU" sz="3600" u="sng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641" marR="456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Словесное воздействие на психику воспитанника при пониженной критичности его восприятия;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Бездоказательное изложение информации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341630" algn="l"/>
                        </a:tabLs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Подготовка к восприятию информации, релаксация;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341630" algn="l"/>
                        </a:tabLs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Предъявление словесной информации;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341630" algn="l"/>
                        </a:tabLs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Проверка правильности усвоения;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341630" algn="l"/>
                        </a:tabLs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Учёт результатов внушения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– </a:t>
                      </a:r>
                    </a:p>
                    <a:p>
                      <a:pPr marR="1206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Учёт степени внушаемости учащихся;</a:t>
                      </a:r>
                    </a:p>
                    <a:p>
                      <a:pPr marR="1206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–Доверительность отношений, такт учителя;</a:t>
                      </a:r>
                    </a:p>
                    <a:p>
                      <a:pPr marR="1206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–</a:t>
                      </a:r>
                    </a:p>
                    <a:p>
                      <a:pPr marR="1206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Строгий отбор информации;</a:t>
                      </a:r>
                    </a:p>
                    <a:p>
                      <a:pPr marR="1206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–</a:t>
                      </a:r>
                    </a:p>
                    <a:p>
                      <a:pPr marR="1206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Взаимосвязь с убеждением и другими методами воспитания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41313" algn="l"/>
              </a:tabLst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8651D-D897-4302-AAEC-80D5D04B81B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1" name="Picture 2" descr="Картинка 2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642938"/>
            <a:ext cx="314325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14313" y="214313"/>
            <a:ext cx="3305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Метод проблемных ситуаций</a:t>
            </a:r>
          </a:p>
        </p:txBody>
      </p:sp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0" y="5572125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Black" pitchFamily="34" charset="0"/>
              </a:rPr>
              <a:t>Выходов нет, есть только переходы. </a:t>
            </a:r>
          </a:p>
          <a:p>
            <a:r>
              <a:rPr lang="ru-RU" sz="2000">
                <a:latin typeface="Arial Black" pitchFamily="34" charset="0"/>
                <a:hlinkClick r:id="rId6"/>
              </a:rPr>
              <a:t>Григорий Ландау</a:t>
            </a:r>
            <a:r>
              <a:rPr lang="ru-RU" sz="2000">
                <a:latin typeface="Arial Black" pitchFamily="34" charset="0"/>
              </a:rPr>
              <a:t> </a:t>
            </a:r>
          </a:p>
        </p:txBody>
      </p:sp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4071938" y="285750"/>
            <a:ext cx="457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99"/>
                </a:solidFill>
              </a:rPr>
              <a:t>Принятие решения часто свидетельствует о том, что человек устал думать. </a:t>
            </a: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Ралф Боллен</a:t>
            </a:r>
          </a:p>
        </p:txBody>
      </p:sp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3786188" y="3857625"/>
            <a:ext cx="50720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336600"/>
                </a:solidFill>
              </a:rPr>
              <a:t>Если погрузиться в проблему достаточно глубоко, мы непременно увидим себя как часть проблемы. </a:t>
            </a:r>
          </a:p>
          <a:p>
            <a:pPr algn="r"/>
            <a:r>
              <a:rPr lang="ru-RU" sz="2400" b="1">
                <a:solidFill>
                  <a:srgbClr val="336600"/>
                </a:solidFill>
              </a:rPr>
              <a:t>Аксиома Дюшарма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41283-0DDA-44A7-BE83-EA8C29CF34B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cover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A2B5E2"/>
      </a:dk1>
      <a:lt1>
        <a:sysClr val="window" lastClr="FFFFFF"/>
      </a:lt1>
      <a:dk2>
        <a:srgbClr val="69676D"/>
      </a:dk2>
      <a:lt2>
        <a:srgbClr val="C9C2D1"/>
      </a:lt2>
      <a:accent1>
        <a:srgbClr val="D467A8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F25D942-14AC-480A-B4B8-1B5DF551E7F8}"/>
</file>

<file path=customXml/itemProps2.xml><?xml version="1.0" encoding="utf-8"?>
<ds:datastoreItem xmlns:ds="http://schemas.openxmlformats.org/officeDocument/2006/customXml" ds:itemID="{BCDCC546-CAB9-45F4-973D-2E1FCB3DF49B}"/>
</file>

<file path=customXml/itemProps3.xml><?xml version="1.0" encoding="utf-8"?>
<ds:datastoreItem xmlns:ds="http://schemas.openxmlformats.org/officeDocument/2006/customXml" ds:itemID="{7B7E0CEE-E03C-4AEB-8B88-79B4B49470D6}"/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377</TotalTime>
  <Words>1692</Words>
  <Application>Microsoft Office PowerPoint</Application>
  <PresentationFormat>Экран (4:3)</PresentationFormat>
  <Paragraphs>338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        Методы воспитания молодёжи</vt:lpstr>
      <vt:lpstr>Слайд 2</vt:lpstr>
      <vt:lpstr>Слайд 3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Слайд 12</vt:lpstr>
      <vt:lpstr>      </vt:lpstr>
      <vt:lpstr>Слайд 14</vt:lpstr>
      <vt:lpstr>      </vt:lpstr>
      <vt:lpstr>Слайд 16</vt:lpstr>
      <vt:lpstr>      </vt:lpstr>
      <vt:lpstr>Слайд 18</vt:lpstr>
      <vt:lpstr>      </vt:lpstr>
      <vt:lpstr>Слайд 20</vt:lpstr>
      <vt:lpstr>      </vt:lpstr>
      <vt:lpstr>Слайд 22</vt:lpstr>
      <vt:lpstr>      </vt:lpstr>
      <vt:lpstr>Слайд 24</vt:lpstr>
      <vt:lpstr>      </vt:lpstr>
      <vt:lpstr>Слайд 26</vt:lpstr>
      <vt:lpstr>      </vt:lpstr>
      <vt:lpstr>Слайд 28</vt:lpstr>
      <vt:lpstr>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Методы, основные средства и формы воспитания студенческой молодёжи</dc:title>
  <dc:creator>Ирина</dc:creator>
  <cp:lastModifiedBy>Admin</cp:lastModifiedBy>
  <cp:revision>53</cp:revision>
  <dcterms:created xsi:type="dcterms:W3CDTF">2011-01-21T18:57:52Z</dcterms:created>
  <dcterms:modified xsi:type="dcterms:W3CDTF">2011-01-27T16:33:54Z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